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82"/>
  </p:notesMasterIdLst>
  <p:handoutMasterIdLst>
    <p:handoutMasterId r:id="rId83"/>
  </p:handoutMasterIdLst>
  <p:sldIdLst>
    <p:sldId id="1367" r:id="rId5"/>
    <p:sldId id="1438" r:id="rId6"/>
    <p:sldId id="1318" r:id="rId7"/>
    <p:sldId id="1380" r:id="rId8"/>
    <p:sldId id="1427" r:id="rId9"/>
    <p:sldId id="1428" r:id="rId10"/>
    <p:sldId id="1395" r:id="rId11"/>
    <p:sldId id="1465" r:id="rId12"/>
    <p:sldId id="1466" r:id="rId13"/>
    <p:sldId id="1396" r:id="rId14"/>
    <p:sldId id="1467" r:id="rId15"/>
    <p:sldId id="1397" r:id="rId16"/>
    <p:sldId id="1412" r:id="rId17"/>
    <p:sldId id="1414" r:id="rId18"/>
    <p:sldId id="1415" r:id="rId19"/>
    <p:sldId id="1398" r:id="rId20"/>
    <p:sldId id="1430" r:id="rId21"/>
    <p:sldId id="1431" r:id="rId22"/>
    <p:sldId id="1394" r:id="rId23"/>
    <p:sldId id="1381" r:id="rId24"/>
    <p:sldId id="1387" r:id="rId25"/>
    <p:sldId id="1388" r:id="rId26"/>
    <p:sldId id="1389" r:id="rId27"/>
    <p:sldId id="1390" r:id="rId28"/>
    <p:sldId id="1391" r:id="rId29"/>
    <p:sldId id="1392" r:id="rId30"/>
    <p:sldId id="1382" r:id="rId31"/>
    <p:sldId id="1386" r:id="rId32"/>
    <p:sldId id="1399" r:id="rId33"/>
    <p:sldId id="1400" r:id="rId34"/>
    <p:sldId id="1401" r:id="rId35"/>
    <p:sldId id="1402" r:id="rId36"/>
    <p:sldId id="1403" r:id="rId37"/>
    <p:sldId id="1383" r:id="rId38"/>
    <p:sldId id="1404" r:id="rId39"/>
    <p:sldId id="1417" r:id="rId40"/>
    <p:sldId id="1433" r:id="rId41"/>
    <p:sldId id="1419" r:id="rId42"/>
    <p:sldId id="1434" r:id="rId43"/>
    <p:sldId id="1439" r:id="rId44"/>
    <p:sldId id="1435" r:id="rId45"/>
    <p:sldId id="1416" r:id="rId46"/>
    <p:sldId id="1449" r:id="rId47"/>
    <p:sldId id="1445" r:id="rId48"/>
    <p:sldId id="1446" r:id="rId49"/>
    <p:sldId id="1450" r:id="rId50"/>
    <p:sldId id="1451" r:id="rId51"/>
    <p:sldId id="1452" r:id="rId52"/>
    <p:sldId id="1447" r:id="rId53"/>
    <p:sldId id="1448" r:id="rId54"/>
    <p:sldId id="1453" r:id="rId55"/>
    <p:sldId id="1454" r:id="rId56"/>
    <p:sldId id="1455" r:id="rId57"/>
    <p:sldId id="1456" r:id="rId58"/>
    <p:sldId id="1426" r:id="rId59"/>
    <p:sldId id="1384" r:id="rId60"/>
    <p:sldId id="1405" r:id="rId61"/>
    <p:sldId id="1468" r:id="rId62"/>
    <p:sldId id="1469" r:id="rId63"/>
    <p:sldId id="1470" r:id="rId64"/>
    <p:sldId id="1471" r:id="rId65"/>
    <p:sldId id="1385" r:id="rId66"/>
    <p:sldId id="1406" r:id="rId67"/>
    <p:sldId id="1408" r:id="rId68"/>
    <p:sldId id="1409" r:id="rId69"/>
    <p:sldId id="1410" r:id="rId70"/>
    <p:sldId id="1411" r:id="rId71"/>
    <p:sldId id="1444" r:id="rId72"/>
    <p:sldId id="1459" r:id="rId73"/>
    <p:sldId id="1460" r:id="rId74"/>
    <p:sldId id="1461" r:id="rId75"/>
    <p:sldId id="1462" r:id="rId76"/>
    <p:sldId id="1463" r:id="rId77"/>
    <p:sldId id="1464" r:id="rId78"/>
    <p:sldId id="1436" r:id="rId79"/>
    <p:sldId id="1457" r:id="rId80"/>
    <p:sldId id="1326" r:id="rId8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367"/>
            <p14:sldId id="1438"/>
            <p14:sldId id="1318"/>
            <p14:sldId id="1380"/>
            <p14:sldId id="1427"/>
            <p14:sldId id="1428"/>
            <p14:sldId id="1395"/>
            <p14:sldId id="1465"/>
            <p14:sldId id="1466"/>
            <p14:sldId id="1396"/>
            <p14:sldId id="1467"/>
            <p14:sldId id="1397"/>
            <p14:sldId id="1412"/>
            <p14:sldId id="1414"/>
            <p14:sldId id="1415"/>
            <p14:sldId id="1398"/>
            <p14:sldId id="1430"/>
            <p14:sldId id="1431"/>
            <p14:sldId id="1394"/>
            <p14:sldId id="1381"/>
            <p14:sldId id="1387"/>
            <p14:sldId id="1388"/>
            <p14:sldId id="1389"/>
            <p14:sldId id="1390"/>
            <p14:sldId id="1391"/>
            <p14:sldId id="1392"/>
            <p14:sldId id="1382"/>
            <p14:sldId id="1386"/>
            <p14:sldId id="1399"/>
            <p14:sldId id="1400"/>
            <p14:sldId id="1401"/>
            <p14:sldId id="1402"/>
            <p14:sldId id="1403"/>
            <p14:sldId id="1383"/>
            <p14:sldId id="1404"/>
            <p14:sldId id="1417"/>
            <p14:sldId id="1433"/>
            <p14:sldId id="1419"/>
            <p14:sldId id="1434"/>
            <p14:sldId id="1439"/>
            <p14:sldId id="1435"/>
            <p14:sldId id="1416"/>
            <p14:sldId id="1449"/>
            <p14:sldId id="1445"/>
            <p14:sldId id="1446"/>
            <p14:sldId id="1450"/>
            <p14:sldId id="1451"/>
            <p14:sldId id="1452"/>
            <p14:sldId id="1447"/>
            <p14:sldId id="1448"/>
            <p14:sldId id="1453"/>
            <p14:sldId id="1454"/>
            <p14:sldId id="1455"/>
            <p14:sldId id="1456"/>
            <p14:sldId id="1426"/>
            <p14:sldId id="1384"/>
            <p14:sldId id="1405"/>
            <p14:sldId id="1468"/>
            <p14:sldId id="1469"/>
            <p14:sldId id="1470"/>
            <p14:sldId id="1471"/>
            <p14:sldId id="1385"/>
            <p14:sldId id="1406"/>
            <p14:sldId id="1408"/>
            <p14:sldId id="1409"/>
            <p14:sldId id="1410"/>
            <p14:sldId id="1411"/>
            <p14:sldId id="1444"/>
            <p14:sldId id="1459"/>
            <p14:sldId id="1460"/>
            <p14:sldId id="1461"/>
            <p14:sldId id="1462"/>
            <p14:sldId id="1463"/>
            <p14:sldId id="1464"/>
            <p14:sldId id="1436"/>
            <p14:sldId id="1457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1209C5"/>
    <a:srgbClr val="BA141A"/>
    <a:srgbClr val="FFFFFF"/>
    <a:srgbClr val="002050"/>
    <a:srgbClr val="E81123"/>
    <a:srgbClr val="000000"/>
    <a:srgbClr val="525252"/>
    <a:srgbClr val="0078D7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8" autoAdjust="0"/>
    <p:restoredTop sz="89753" autoAdjust="0"/>
  </p:normalViewPr>
  <p:slideViewPr>
    <p:cSldViewPr>
      <p:cViewPr>
        <p:scale>
          <a:sx n="60" d="100"/>
          <a:sy n="60" d="100"/>
        </p:scale>
        <p:origin x="765" y="3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11/24/2015 8:22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/>
              <a:t>Machine Learning, Analytics &amp; Data Science Conference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 3 caramel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5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 3 caramel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67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 3 caramel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21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 4 </a:t>
            </a:r>
          </a:p>
          <a:p>
            <a:r>
              <a:rPr lang="en-US" dirty="0" smtClean="0"/>
              <a:t>Ice cream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34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is numbers and names</a:t>
            </a:r>
            <a:endParaRPr lang="en-US" dirty="0" smtClean="0"/>
          </a:p>
          <a:p>
            <a:r>
              <a:rPr lang="en-US" dirty="0" smtClean="0"/>
              <a:t>Ask a question</a:t>
            </a:r>
            <a:r>
              <a:rPr lang="en-US" baseline="0" dirty="0" smtClean="0"/>
              <a:t> that can be answered with a number or a name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63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49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5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news: Most business</a:t>
            </a:r>
            <a:r>
              <a:rPr lang="en-US" baseline="0" dirty="0" smtClean="0"/>
              <a:t> and technical questions can be framed as one of these.</a:t>
            </a:r>
          </a:p>
          <a:p>
            <a:r>
              <a:rPr lang="en-US" baseline="0" dirty="0" smtClean="0"/>
              <a:t>The answer is a name or a number.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6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baseline="0" dirty="0" smtClean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71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baseline="0" dirty="0" smtClean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7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22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baseline="0" dirty="0" smtClean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11/25/2015 9:07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58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Examples—positive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4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baseline="0" dirty="0" smtClean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97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scientists and tech companies benefit from the idea that machine learning is magic. It isn’t. It is subtle and powerful, but not mystical.</a:t>
            </a:r>
          </a:p>
          <a:p>
            <a:r>
              <a:rPr lang="en-US" baseline="0" dirty="0" smtClean="0"/>
              <a:t>It’s just a foreign language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64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scientists and tech companies benefit from the idea that machine learning is magic. It isn’t. It is subtle and powerful, but not mystical.</a:t>
            </a:r>
          </a:p>
          <a:p>
            <a:r>
              <a:rPr lang="en-US" baseline="0" dirty="0" smtClean="0"/>
              <a:t>It’s just a foreign language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38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scientists and tech companies benefit from the idea that machine learning is magic. It isn’t. It is subtle and powerful, but not mystical.</a:t>
            </a:r>
          </a:p>
          <a:p>
            <a:r>
              <a:rPr lang="en-US" baseline="0" dirty="0" smtClean="0"/>
              <a:t>It’s just a foreign language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44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scientists and tech companies benefit from the idea that machine learning is magic. It isn’t. It is subtle and powerful, but not mystical.</a:t>
            </a:r>
          </a:p>
          <a:p>
            <a:r>
              <a:rPr lang="en-US" baseline="0" dirty="0" smtClean="0"/>
              <a:t>It’s just a foreign language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11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scientists and tech companies benefit from the idea that machine learning is magic. It isn’t. It is subtle and powerful, but not mystical.</a:t>
            </a:r>
          </a:p>
          <a:p>
            <a:r>
              <a:rPr lang="en-US" baseline="0" dirty="0" smtClean="0"/>
              <a:t>It’s just a foreign language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71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scientists and tech companies benefit from the idea that machine learning is magic. It isn’t. It is subtle and powerful, but not mystical.</a:t>
            </a:r>
          </a:p>
          <a:p>
            <a:r>
              <a:rPr lang="en-US" baseline="0" dirty="0" smtClean="0"/>
              <a:t>It’s just a foreign language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scientists and tech companies benefit from the idea that machine learning is magic. It isn’t. It is subtle and powerful, but not mystical.</a:t>
            </a:r>
          </a:p>
          <a:p>
            <a:r>
              <a:rPr lang="en-US" baseline="0" dirty="0" smtClean="0"/>
              <a:t>It’s just a foreign language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6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961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46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22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2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7045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99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5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18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154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422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67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</a:t>
            </a:r>
            <a:r>
              <a:rPr lang="en-US" baseline="0" dirty="0" smtClean="0"/>
              <a:t> 1</a:t>
            </a:r>
          </a:p>
          <a:p>
            <a:r>
              <a:rPr lang="en-US" baseline="0" dirty="0" smtClean="0"/>
              <a:t>Nuts</a:t>
            </a:r>
          </a:p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42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590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8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Raw values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562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example of cutting and pasting</a:t>
            </a:r>
            <a:r>
              <a:rPr lang="en-US" baseline="0" dirty="0" smtClean="0"/>
              <a:t> from the Gallery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98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4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11/24/2015 8:22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</a:t>
            </a:r>
            <a:r>
              <a:rPr lang="en-US" baseline="0" dirty="0" smtClean="0"/>
              <a:t> 1</a:t>
            </a:r>
          </a:p>
          <a:p>
            <a:r>
              <a:rPr lang="en-US" baseline="0" dirty="0" smtClean="0"/>
              <a:t>Nuts</a:t>
            </a:r>
          </a:p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11/25/2015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91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</a:t>
            </a:r>
            <a:r>
              <a:rPr lang="en-US" baseline="0" dirty="0" smtClean="0"/>
              <a:t> 1</a:t>
            </a:r>
          </a:p>
          <a:p>
            <a:r>
              <a:rPr lang="en-US" baseline="0" dirty="0" smtClean="0"/>
              <a:t>Nuts</a:t>
            </a:r>
          </a:p>
          <a:p>
            <a:endParaRPr lang="en-US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11/25/2015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9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 2</a:t>
            </a:r>
          </a:p>
          <a:p>
            <a:r>
              <a:rPr lang="en-US" dirty="0" smtClean="0"/>
              <a:t>bananas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0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 2</a:t>
            </a:r>
          </a:p>
          <a:p>
            <a:r>
              <a:rPr lang="en-US" dirty="0" smtClean="0"/>
              <a:t>bananas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11/25/2015 1:07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65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Ingredient 3 caramel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11/24/2015 8:22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4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documentation/articles/machine-learning-algorithm-choice/" TargetMode="External"/><Relationship Id="rId3" Type="http://schemas.openxmlformats.org/officeDocument/2006/relationships/hyperlink" Target="http://blogs.technet.com/b/machinelearning/archive/2015/08/26/what-can-data-science-do-for-me.aspx" TargetMode="External"/><Relationship Id="rId7" Type="http://schemas.openxmlformats.org/officeDocument/2006/relationships/hyperlink" Target="https://azure.microsoft.com/en-us/documentation/articles/machine-learning-algorithm-cheat-sheet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blogs.technet.com/b/machinelearning/archive/2015/09/01/which-algorithm-family-can-answer-my-question.aspx" TargetMode="External"/><Relationship Id="rId5" Type="http://schemas.openxmlformats.org/officeDocument/2006/relationships/hyperlink" Target="http://blogs.technet.com/b/machinelearning/archive/2015/08/27/what-types-of-questions-can-data-science-answer.aspx" TargetMode="External"/><Relationship Id="rId4" Type="http://schemas.openxmlformats.org/officeDocument/2006/relationships/hyperlink" Target="https://gallery.cortanaanalytics.com/Experiment/Data-exploration-through-visualization-1" TargetMode="External"/><Relationship Id="rId9" Type="http://schemas.openxmlformats.org/officeDocument/2006/relationships/hyperlink" Target="https://gallery.cortanaanalytics.com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for </a:t>
            </a:r>
            <a:br>
              <a:rPr lang="en-US" dirty="0" smtClean="0"/>
            </a:br>
            <a:r>
              <a:rPr lang="en-US" dirty="0" smtClean="0"/>
              <a:t>the Rest of </a:t>
            </a:r>
            <a:r>
              <a:rPr lang="en-US" dirty="0"/>
              <a:t>Us</a:t>
            </a:r>
            <a:br>
              <a:rPr lang="en-US" dirty="0"/>
            </a:br>
            <a:r>
              <a:rPr lang="en-US" sz="3200" dirty="0"/>
              <a:t>Brandon Rohrer, Senior Data Scientist</a:t>
            </a:r>
            <a:br>
              <a:rPr lang="en-US" sz="3200" dirty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3600" dirty="0" smtClean="0"/>
              <a:t>Welcome </a:t>
            </a:r>
            <a:r>
              <a:rPr lang="en-US" sz="3600" dirty="0"/>
              <a:t>to the webinar!</a:t>
            </a:r>
            <a:br>
              <a:rPr lang="en-US" sz="3600" dirty="0"/>
            </a:br>
            <a:r>
              <a:rPr lang="en-US" sz="3600" dirty="0" smtClean="0"/>
              <a:t>We’ll start in a minute.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2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Disconnected data		Connected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6088062"/>
            <a:ext cx="11887200" cy="923330"/>
          </a:xfrm>
        </p:spPr>
        <p:txBody>
          <a:bodyPr/>
          <a:lstStyle/>
          <a:p>
            <a:r>
              <a:rPr lang="en-US" sz="2400" dirty="0" smtClean="0"/>
              <a:t>[missing values]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57101"/>
              </p:ext>
            </p:extLst>
          </p:nvPr>
        </p:nvGraphicFramePr>
        <p:xfrm>
          <a:off x="5794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Price</a:t>
                      </a:r>
                      <a:r>
                        <a:rPr lang="en-US" sz="2000" baseline="0" dirty="0" smtClean="0"/>
                        <a:t> of milk ($/gal)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Red Sox batting avg.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Blood</a:t>
                      </a:r>
                      <a:r>
                        <a:rPr lang="en-US" sz="2000" baseline="0" dirty="0" smtClean="0"/>
                        <a:t> alcohol content (%)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.304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.259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.332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3.92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.270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552555"/>
              </p:ext>
            </p:extLst>
          </p:nvPr>
        </p:nvGraphicFramePr>
        <p:xfrm>
          <a:off x="65230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Grill temperature (F)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Weight</a:t>
                      </a:r>
                      <a:r>
                        <a:rPr lang="en-US" sz="2000" baseline="0" dirty="0" smtClean="0"/>
                        <a:t> of b</a:t>
                      </a:r>
                      <a:r>
                        <a:rPr lang="en-US" sz="2000" dirty="0" smtClean="0"/>
                        <a:t>eef patty</a:t>
                      </a:r>
                      <a:r>
                        <a:rPr lang="en-US" sz="2000" baseline="0" dirty="0" smtClean="0"/>
                        <a:t> (</a:t>
                      </a:r>
                      <a:r>
                        <a:rPr lang="en-US" sz="2000" baseline="0" dirty="0" err="1" smtClean="0"/>
                        <a:t>lb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Burger</a:t>
                      </a:r>
                      <a:r>
                        <a:rPr lang="en-US" sz="2000" baseline="0" dirty="0" smtClean="0"/>
                        <a:t> rating (out of 10)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575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9.4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73861"/>
              </p:ext>
            </p:extLst>
          </p:nvPr>
        </p:nvGraphicFramePr>
        <p:xfrm>
          <a:off x="5794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Grill temperature (F)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Weight</a:t>
                      </a:r>
                      <a:r>
                        <a:rPr lang="en-US" sz="2000" baseline="0" dirty="0" smtClean="0"/>
                        <a:t> of b</a:t>
                      </a:r>
                      <a:r>
                        <a:rPr lang="en-US" sz="2000" dirty="0" smtClean="0"/>
                        <a:t>eef patty</a:t>
                      </a:r>
                      <a:r>
                        <a:rPr lang="en-US" sz="2000" baseline="0" dirty="0" smtClean="0"/>
                        <a:t> (</a:t>
                      </a:r>
                      <a:r>
                        <a:rPr lang="en-US" sz="2000" baseline="0" dirty="0" err="1" smtClean="0"/>
                        <a:t>lb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Burger</a:t>
                      </a:r>
                      <a:r>
                        <a:rPr lang="en-US" sz="2000" baseline="0" dirty="0" smtClean="0"/>
                        <a:t> rating (out of 10)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9.4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64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Disconnected data		Connected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6088062"/>
            <a:ext cx="11887200" cy="923330"/>
          </a:xfrm>
        </p:spPr>
        <p:txBody>
          <a:bodyPr/>
          <a:lstStyle/>
          <a:p>
            <a:r>
              <a:rPr lang="en-US" sz="2400" dirty="0" smtClean="0"/>
              <a:t>[missing values]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94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Price</a:t>
                      </a:r>
                      <a:r>
                        <a:rPr lang="en-US" sz="2000" baseline="0" dirty="0" smtClean="0"/>
                        <a:t> of milk ($/gal)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Red Sox batting avg.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Blood</a:t>
                      </a:r>
                      <a:r>
                        <a:rPr lang="en-US" sz="2000" baseline="0" dirty="0" smtClean="0"/>
                        <a:t> alcohol content (%)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.304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.259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.332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3.92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.270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5230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Grill temperature (F)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Weight</a:t>
                      </a:r>
                      <a:r>
                        <a:rPr lang="en-US" sz="2000" baseline="0" dirty="0" smtClean="0"/>
                        <a:t> of b</a:t>
                      </a:r>
                      <a:r>
                        <a:rPr lang="en-US" sz="2000" dirty="0" smtClean="0"/>
                        <a:t>eef patty</a:t>
                      </a:r>
                      <a:r>
                        <a:rPr lang="en-US" sz="2000" baseline="0" dirty="0" smtClean="0"/>
                        <a:t> (</a:t>
                      </a:r>
                      <a:r>
                        <a:rPr lang="en-US" sz="2000" baseline="0" dirty="0" err="1" smtClean="0"/>
                        <a:t>lb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Burger</a:t>
                      </a:r>
                      <a:r>
                        <a:rPr lang="en-US" sz="2000" baseline="0" dirty="0" smtClean="0"/>
                        <a:t> rating (out of 10)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575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.69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9.4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.57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794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Grill temperature (F)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Weight</a:t>
                      </a:r>
                      <a:r>
                        <a:rPr lang="en-US" sz="2000" baseline="0" dirty="0" smtClean="0"/>
                        <a:t> of b</a:t>
                      </a:r>
                      <a:r>
                        <a:rPr lang="en-US" sz="2000" dirty="0" smtClean="0"/>
                        <a:t>eef patty</a:t>
                      </a:r>
                      <a:r>
                        <a:rPr lang="en-US" sz="2000" baseline="0" dirty="0" smtClean="0"/>
                        <a:t> (</a:t>
                      </a:r>
                      <a:r>
                        <a:rPr lang="en-US" sz="2000" baseline="0" dirty="0" err="1" smtClean="0"/>
                        <a:t>lb</a:t>
                      </a:r>
                      <a:r>
                        <a:rPr lang="en-US" sz="2000" baseline="0" dirty="0" smtClean="0"/>
                        <a:t>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Burger</a:t>
                      </a:r>
                      <a:r>
                        <a:rPr lang="en-US" sz="2000" baseline="0" dirty="0" smtClean="0"/>
                        <a:t> rating (out of 10)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5.6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9.4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.49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 bwMode="auto">
          <a:xfrm>
            <a:off x="1112837" y="2354262"/>
            <a:ext cx="609600" cy="3810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112837" y="2887662"/>
            <a:ext cx="609600" cy="3810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112837" y="5326062"/>
            <a:ext cx="609600" cy="3810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865437" y="4868862"/>
            <a:ext cx="609600" cy="3810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865437" y="4335462"/>
            <a:ext cx="609600" cy="3810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65437" y="3344862"/>
            <a:ext cx="609600" cy="3810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907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Inaccurate data 		Accurate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6088062"/>
            <a:ext cx="11887200" cy="517065"/>
          </a:xfrm>
        </p:spPr>
        <p:txBody>
          <a:bodyPr/>
          <a:lstStyle/>
          <a:p>
            <a:r>
              <a:rPr lang="en-US" sz="2400" dirty="0" smtClean="0"/>
              <a:t>[precision] [accuracy] [bias]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 bwMode="auto">
          <a:xfrm>
            <a:off x="2200310" y="3738021"/>
            <a:ext cx="1710217" cy="1710217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352709" y="3878262"/>
            <a:ext cx="1405417" cy="1405417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81310" y="4119021"/>
            <a:ext cx="914400" cy="914400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809910" y="4347621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124110" y="4576221"/>
            <a:ext cx="1905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38510" y="3585621"/>
            <a:ext cx="0" cy="19812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 bwMode="auto">
          <a:xfrm>
            <a:off x="3812978" y="438429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062860" y="442632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874034" y="434679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541195" y="514789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414010" y="48134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679363" y="429206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333963" y="430679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441493" y="487002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3071110" y="463084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680583" y="357688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159874" y="421457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908617" y="484503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278250" y="428728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812240" y="452508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589837" y="1323772"/>
            <a:ext cx="1710217" cy="1710217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742236" y="1476171"/>
            <a:ext cx="1405417" cy="1405417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7970837" y="1704772"/>
            <a:ext cx="914400" cy="914400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8199437" y="1933372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513637" y="2161972"/>
            <a:ext cx="1905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28037" y="1171372"/>
            <a:ext cx="0" cy="19812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 bwMode="auto">
          <a:xfrm>
            <a:off x="8024538" y="18013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471423" y="200441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8329338" y="21061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075626" y="202996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8115214" y="22585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8443637" y="221991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8349313" y="239372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8406303" y="188305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8443820" y="205499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8291420" y="216722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8697128" y="22420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8574936" y="186560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8262020" y="19592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8333668" y="181101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589837" y="3684304"/>
            <a:ext cx="1710217" cy="1710217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742236" y="3836703"/>
            <a:ext cx="1405417" cy="1405417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970837" y="4065304"/>
            <a:ext cx="914400" cy="914400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8199437" y="4293904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7513637" y="4522504"/>
            <a:ext cx="1905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428037" y="3531904"/>
            <a:ext cx="0" cy="19812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8060025" y="407255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8656636" y="351125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9260179" y="531866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8662641" y="486320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7523986" y="528370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7784177" y="458005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8948005" y="449835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8346063" y="460678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523153" y="416131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7807437" y="352475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8732615" y="451325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8136225" y="49987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8833025" y="384395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8369155" y="408220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2185632" y="1348126"/>
            <a:ext cx="1710217" cy="1710217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2338031" y="1500525"/>
            <a:ext cx="1405417" cy="1405417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2566632" y="1729126"/>
            <a:ext cx="914400" cy="914400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2795232" y="1957726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109432" y="2186326"/>
            <a:ext cx="1905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023832" y="1195726"/>
            <a:ext cx="0" cy="19812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 bwMode="auto">
          <a:xfrm>
            <a:off x="4079632" y="17291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4526517" y="193217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4384432" y="20339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4278273" y="230925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4170308" y="21863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4498914" y="219497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4396166" y="221673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4426815" y="24801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4498914" y="198275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4346514" y="209497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4628643" y="213376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4145196" y="203157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4297596" y="198510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1" name="Oval 90"/>
          <p:cNvSpPr/>
          <p:nvPr/>
        </p:nvSpPr>
        <p:spPr bwMode="auto">
          <a:xfrm>
            <a:off x="4388762" y="173877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8510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Inaccurate data 		Accurate data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2809910" y="4347621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812978" y="438429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062860" y="442632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874034" y="434679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541195" y="514789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414010" y="48134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679363" y="429206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333963" y="430679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441493" y="487002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3071110" y="463084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680583" y="357688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159874" y="421457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908617" y="484503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278250" y="428728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812240" y="452508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8199437" y="1933372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024538" y="18013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471423" y="200441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8329338" y="21061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075626" y="202996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8115214" y="22585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8443637" y="221991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8349313" y="239372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8406303" y="188305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8443820" y="205499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8291420" y="216722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8697128" y="22420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8574936" y="186560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8262020" y="19592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8333668" y="181101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8060025" y="407255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8656636" y="351125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9260179" y="531866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8662641" y="486320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7523986" y="528370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7784177" y="458005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8948005" y="449835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8346063" y="460678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523153" y="416131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7807437" y="352475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8732615" y="451325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8136225" y="49987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8833025" y="384395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8369155" y="408220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2338031" y="1500525"/>
            <a:ext cx="1405417" cy="1405417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4079632" y="17291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4526517" y="193217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4384432" y="20339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4278273" y="230925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4170308" y="21863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4498914" y="219497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4396166" y="221673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4426815" y="24801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4498914" y="198275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4346514" y="209497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4628643" y="213376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4145196" y="203157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4297596" y="198510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1" name="Oval 90"/>
          <p:cNvSpPr/>
          <p:nvPr/>
        </p:nvSpPr>
        <p:spPr bwMode="auto">
          <a:xfrm>
            <a:off x="4388762" y="173877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664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Inaccurate data 		Accurate data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 bwMode="auto">
          <a:xfrm>
            <a:off x="3812978" y="438429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062860" y="442632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874034" y="434679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541195" y="514789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414010" y="48134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679363" y="429206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333963" y="430679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441493" y="487002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3071110" y="463084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680583" y="357688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159874" y="421457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908617" y="484503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278250" y="428728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812240" y="452508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8199437" y="1933372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024538" y="18013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471423" y="200441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8329338" y="21061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075626" y="202996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8115214" y="22585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8443637" y="221991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8349313" y="239372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8406303" y="188305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8443820" y="205499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8291420" y="216722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8697128" y="22420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8574936" y="186560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8262020" y="19592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8333668" y="181101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8060025" y="407255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8656636" y="351125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9260179" y="531866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8662641" y="486320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7523986" y="528370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7784177" y="458005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8948005" y="449835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8346063" y="460678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523153" y="416131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7807437" y="352475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8732615" y="451325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8136225" y="49987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8833025" y="384395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8369155" y="408220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4079632" y="17291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4526517" y="193217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4384432" y="20339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4278273" y="230925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4170308" y="21863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4498914" y="219497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4396166" y="221673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4426815" y="24801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4498914" y="198275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4346514" y="209497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4628643" y="213376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4145196" y="203157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4297596" y="198510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1" name="Oval 90"/>
          <p:cNvSpPr/>
          <p:nvPr/>
        </p:nvSpPr>
        <p:spPr bwMode="auto">
          <a:xfrm>
            <a:off x="4388762" y="173877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4201235" y="1956084"/>
            <a:ext cx="448911" cy="454326"/>
            <a:chOff x="2830126" y="2193526"/>
            <a:chExt cx="448911" cy="454326"/>
          </a:xfrm>
        </p:grpSpPr>
        <p:cxnSp>
          <p:nvCxnSpPr>
            <p:cNvPr id="105" name="Straight Connector 104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8185367" y="1917773"/>
            <a:ext cx="448911" cy="454326"/>
            <a:chOff x="2830126" y="2193526"/>
            <a:chExt cx="448911" cy="454326"/>
          </a:xfrm>
        </p:grpSpPr>
        <p:cxnSp>
          <p:nvCxnSpPr>
            <p:cNvPr id="108" name="Straight Connector 107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3786842" y="4304518"/>
            <a:ext cx="448911" cy="454326"/>
            <a:chOff x="2830126" y="2193526"/>
            <a:chExt cx="448911" cy="454326"/>
          </a:xfrm>
        </p:grpSpPr>
        <p:cxnSp>
          <p:nvCxnSpPr>
            <p:cNvPr id="111" name="Straight Connector 110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8315015" y="4289131"/>
            <a:ext cx="448911" cy="454326"/>
            <a:chOff x="2830126" y="2193526"/>
            <a:chExt cx="448911" cy="454326"/>
          </a:xfrm>
        </p:grpSpPr>
        <p:cxnSp>
          <p:nvCxnSpPr>
            <p:cNvPr id="114" name="Straight Connector 113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4246346" y="1935373"/>
            <a:ext cx="448911" cy="454326"/>
            <a:chOff x="2830126" y="2193526"/>
            <a:chExt cx="448911" cy="454326"/>
          </a:xfrm>
        </p:grpSpPr>
        <p:cxnSp>
          <p:nvCxnSpPr>
            <p:cNvPr id="117" name="Straight Connector 116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8230478" y="1897062"/>
            <a:ext cx="448911" cy="454326"/>
            <a:chOff x="2830126" y="2193526"/>
            <a:chExt cx="448911" cy="454326"/>
          </a:xfrm>
        </p:grpSpPr>
        <p:cxnSp>
          <p:nvCxnSpPr>
            <p:cNvPr id="120" name="Straight Connector 119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3831953" y="4283807"/>
            <a:ext cx="448911" cy="454326"/>
            <a:chOff x="2830126" y="2193526"/>
            <a:chExt cx="448911" cy="454326"/>
          </a:xfrm>
        </p:grpSpPr>
        <p:cxnSp>
          <p:nvCxnSpPr>
            <p:cNvPr id="123" name="Straight Connector 122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8360126" y="4268420"/>
            <a:ext cx="448911" cy="454326"/>
            <a:chOff x="2830126" y="2193526"/>
            <a:chExt cx="448911" cy="454326"/>
          </a:xfrm>
        </p:grpSpPr>
        <p:cxnSp>
          <p:nvCxnSpPr>
            <p:cNvPr id="126" name="Straight Connector 125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0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Inaccurate data 		Accurate data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2200310" y="3738021"/>
            <a:ext cx="1710217" cy="1710217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352709" y="3890420"/>
            <a:ext cx="1405417" cy="1405417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581310" y="4119021"/>
            <a:ext cx="914400" cy="914400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809910" y="4347621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124110" y="4576221"/>
            <a:ext cx="1905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38510" y="3585621"/>
            <a:ext cx="0" cy="19812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 bwMode="auto">
          <a:xfrm>
            <a:off x="3812978" y="438429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062860" y="442632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874034" y="434679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541195" y="514789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414010" y="48134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679363" y="429206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333963" y="430679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441493" y="487002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3071110" y="463084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680583" y="357688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159874" y="421457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908617" y="484503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278250" y="428728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812240" y="452508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7589837" y="1323772"/>
            <a:ext cx="1710217" cy="1710217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742236" y="1476171"/>
            <a:ext cx="1405417" cy="1405417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7970837" y="1704772"/>
            <a:ext cx="914400" cy="914400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8199437" y="1933372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513637" y="2161972"/>
            <a:ext cx="1905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28037" y="1171372"/>
            <a:ext cx="0" cy="19812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 bwMode="auto">
          <a:xfrm>
            <a:off x="8024538" y="18013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471423" y="200441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8329338" y="21061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8075626" y="202996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8115214" y="22585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8443637" y="221991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8349313" y="239372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8406303" y="188305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8443820" y="205499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8291420" y="216722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8697128" y="224207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8574936" y="186560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8262020" y="19592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8333668" y="181101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589837" y="3684304"/>
            <a:ext cx="1710217" cy="1710217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742236" y="3836703"/>
            <a:ext cx="1405417" cy="1405417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970837" y="4065304"/>
            <a:ext cx="914400" cy="914400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8199437" y="4293904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7513637" y="4522504"/>
            <a:ext cx="1905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428037" y="3531904"/>
            <a:ext cx="0" cy="19812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8060025" y="407255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8656636" y="351125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9260179" y="531866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8662641" y="486320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7523986" y="528370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7784177" y="458005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8948005" y="4498357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8346063" y="460678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523153" y="416131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7807437" y="3524750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8732615" y="451325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8136225" y="499877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8833025" y="384395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8369155" y="408220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2185632" y="1348126"/>
            <a:ext cx="1710217" cy="1710217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2338031" y="1500525"/>
            <a:ext cx="1405417" cy="1405417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2566632" y="1729126"/>
            <a:ext cx="914400" cy="914400"/>
          </a:xfrm>
          <a:prstGeom prst="ellipse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2795232" y="1957726"/>
            <a:ext cx="457200" cy="457200"/>
          </a:xfrm>
          <a:prstGeom prst="ellipse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109432" y="2186326"/>
            <a:ext cx="19050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023832" y="1195726"/>
            <a:ext cx="0" cy="19812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 bwMode="auto">
          <a:xfrm>
            <a:off x="4079632" y="17291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4526517" y="193217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4384432" y="20339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4278273" y="2309252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4170308" y="21863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4498914" y="219497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4396166" y="2216731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4426815" y="2480126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4498914" y="198275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4346514" y="2094979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4628643" y="2133768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4145196" y="2031574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4297596" y="1985105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1" name="Oval 90"/>
          <p:cNvSpPr/>
          <p:nvPr/>
        </p:nvSpPr>
        <p:spPr bwMode="auto">
          <a:xfrm>
            <a:off x="4388762" y="1738773"/>
            <a:ext cx="163400" cy="163400"/>
          </a:xfrm>
          <a:prstGeom prst="ellipse">
            <a:avLst/>
          </a:prstGeom>
          <a:solidFill>
            <a:schemeClr val="tx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4201235" y="1956084"/>
            <a:ext cx="448911" cy="454326"/>
            <a:chOff x="2830126" y="2193526"/>
            <a:chExt cx="448911" cy="454326"/>
          </a:xfrm>
        </p:grpSpPr>
        <p:cxnSp>
          <p:nvCxnSpPr>
            <p:cNvPr id="105" name="Straight Connector 104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8185367" y="1917773"/>
            <a:ext cx="448911" cy="454326"/>
            <a:chOff x="2830126" y="2193526"/>
            <a:chExt cx="448911" cy="454326"/>
          </a:xfrm>
        </p:grpSpPr>
        <p:cxnSp>
          <p:nvCxnSpPr>
            <p:cNvPr id="108" name="Straight Connector 107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3786842" y="4304518"/>
            <a:ext cx="448911" cy="454326"/>
            <a:chOff x="2830126" y="2193526"/>
            <a:chExt cx="448911" cy="454326"/>
          </a:xfrm>
        </p:grpSpPr>
        <p:cxnSp>
          <p:nvCxnSpPr>
            <p:cNvPr id="111" name="Straight Connector 110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8315015" y="4289131"/>
            <a:ext cx="448911" cy="454326"/>
            <a:chOff x="2830126" y="2193526"/>
            <a:chExt cx="448911" cy="454326"/>
          </a:xfrm>
        </p:grpSpPr>
        <p:cxnSp>
          <p:nvCxnSpPr>
            <p:cNvPr id="114" name="Straight Connector 113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4246346" y="1935373"/>
            <a:ext cx="448911" cy="454326"/>
            <a:chOff x="2830126" y="2193526"/>
            <a:chExt cx="448911" cy="454326"/>
          </a:xfrm>
        </p:grpSpPr>
        <p:cxnSp>
          <p:nvCxnSpPr>
            <p:cNvPr id="117" name="Straight Connector 116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8230478" y="1897062"/>
            <a:ext cx="448911" cy="454326"/>
            <a:chOff x="2830126" y="2193526"/>
            <a:chExt cx="448911" cy="454326"/>
          </a:xfrm>
        </p:grpSpPr>
        <p:cxnSp>
          <p:nvCxnSpPr>
            <p:cNvPr id="120" name="Straight Connector 119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3831953" y="4283807"/>
            <a:ext cx="448911" cy="454326"/>
            <a:chOff x="2830126" y="2193526"/>
            <a:chExt cx="448911" cy="454326"/>
          </a:xfrm>
        </p:grpSpPr>
        <p:cxnSp>
          <p:nvCxnSpPr>
            <p:cNvPr id="123" name="Straight Connector 122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/>
          <p:cNvGrpSpPr/>
          <p:nvPr/>
        </p:nvGrpSpPr>
        <p:grpSpPr>
          <a:xfrm>
            <a:off x="8360126" y="4268420"/>
            <a:ext cx="448911" cy="454326"/>
            <a:chOff x="2830126" y="2193526"/>
            <a:chExt cx="448911" cy="454326"/>
          </a:xfrm>
        </p:grpSpPr>
        <p:cxnSp>
          <p:nvCxnSpPr>
            <p:cNvPr id="126" name="Straight Connector 125"/>
            <p:cNvCxnSpPr/>
            <p:nvPr/>
          </p:nvCxnSpPr>
          <p:spPr>
            <a:xfrm flipH="1">
              <a:off x="2830309" y="2199124"/>
              <a:ext cx="448728" cy="448728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2830126" y="2193526"/>
              <a:ext cx="434494" cy="446460"/>
            </a:xfrm>
            <a:prstGeom prst="line">
              <a:avLst/>
            </a:prstGeom>
            <a:ln w="762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126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6" y="0"/>
            <a:ext cx="10388014" cy="698353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-1591857" y="2772956"/>
            <a:ext cx="52601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Not enough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6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858557" y="2734857"/>
            <a:ext cx="5793565" cy="917575"/>
          </a:xfrm>
        </p:spPr>
        <p:txBody>
          <a:bodyPr/>
          <a:lstStyle/>
          <a:p>
            <a:r>
              <a:rPr lang="en-US" dirty="0" smtClean="0"/>
              <a:t>Barely enough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6" y="0"/>
            <a:ext cx="10388014" cy="69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6" y="0"/>
            <a:ext cx="10388014" cy="698353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858557" y="1820457"/>
            <a:ext cx="57935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</a:t>
            </a:r>
            <a:r>
              <a:rPr lang="en-US" dirty="0" smtClean="0"/>
              <a:t>nough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9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Vague questions      vs.      Sharp questions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505745"/>
            <a:ext cx="5486399" cy="3902607"/>
          </a:xfrm>
        </p:spPr>
        <p:txBody>
          <a:bodyPr/>
          <a:lstStyle/>
          <a:p>
            <a:r>
              <a:rPr lang="en-US" b="1" dirty="0" smtClean="0"/>
              <a:t>Can’t</a:t>
            </a:r>
            <a:r>
              <a:rPr lang="en-US" dirty="0" smtClean="0"/>
              <a:t> be answered with a name or a number</a:t>
            </a:r>
          </a:p>
          <a:p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can my data tell me about my business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/>
              <a:t>should I do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dirty="0"/>
              <a:t>can I increase my profits</a:t>
            </a:r>
            <a:r>
              <a:rPr lang="en-US" dirty="0" smtClean="0"/>
              <a:t>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5439" y="2505745"/>
            <a:ext cx="5486399" cy="4191917"/>
          </a:xfrm>
        </p:spPr>
        <p:txBody>
          <a:bodyPr/>
          <a:lstStyle/>
          <a:p>
            <a:r>
              <a:rPr lang="en-US" b="1" dirty="0" smtClean="0"/>
              <a:t>Can</a:t>
            </a:r>
            <a:r>
              <a:rPr lang="en-US" dirty="0" smtClean="0"/>
              <a:t> be answered with a name or a number.</a:t>
            </a:r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many Model Q Gizmos will I sell in Montreal during the third quarter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</a:t>
            </a:r>
            <a:r>
              <a:rPr lang="en-US" dirty="0"/>
              <a:t>car in my fleet is going to fail first?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8351837" y="1604237"/>
            <a:ext cx="1219200" cy="332232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17637" y="1084553"/>
            <a:ext cx="1901160" cy="1371600"/>
            <a:chOff x="1040477" y="1074408"/>
            <a:chExt cx="2358360" cy="1737054"/>
          </a:xfrm>
        </p:grpSpPr>
        <p:sp>
          <p:nvSpPr>
            <p:cNvPr id="10" name="Right Arrow 9"/>
            <p:cNvSpPr/>
            <p:nvPr/>
          </p:nvSpPr>
          <p:spPr bwMode="auto">
            <a:xfrm rot="18129529">
              <a:off x="1957234" y="1377517"/>
              <a:ext cx="997954" cy="391735"/>
            </a:xfrm>
            <a:prstGeom prst="rightArrow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40477" y="1093212"/>
              <a:ext cx="2358360" cy="1718250"/>
              <a:chOff x="1040477" y="1134314"/>
              <a:chExt cx="2358360" cy="1718250"/>
            </a:xfrm>
          </p:grpSpPr>
          <p:sp>
            <p:nvSpPr>
              <p:cNvPr id="8" name="Right Arrow 7"/>
              <p:cNvSpPr/>
              <p:nvPr/>
            </p:nvSpPr>
            <p:spPr bwMode="auto">
              <a:xfrm>
                <a:off x="2179637" y="1820862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 bwMode="auto">
              <a:xfrm rot="15113655">
                <a:off x="1571975" y="1420710"/>
                <a:ext cx="923615" cy="350823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 bwMode="auto">
              <a:xfrm rot="11709879">
                <a:off x="1040477" y="1667179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" name="Right Arrow 12"/>
              <p:cNvSpPr/>
              <p:nvPr/>
            </p:nvSpPr>
            <p:spPr bwMode="auto">
              <a:xfrm rot="9428621">
                <a:off x="1134486" y="2000721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Right Arrow 13"/>
              <p:cNvSpPr/>
              <p:nvPr/>
            </p:nvSpPr>
            <p:spPr bwMode="auto">
              <a:xfrm rot="6768223">
                <a:off x="1638038" y="2135795"/>
                <a:ext cx="807999" cy="30232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 bwMode="auto">
              <a:xfrm rot="3655025">
                <a:off x="1855084" y="2183925"/>
                <a:ext cx="1017384" cy="319894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 bwMode="auto">
              <a:xfrm rot="1799145">
                <a:off x="1964111" y="2017048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734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449262"/>
            <a:ext cx="11887200" cy="738664"/>
          </a:xfrm>
        </p:spPr>
        <p:txBody>
          <a:bodyPr/>
          <a:lstStyle/>
          <a:p>
            <a:r>
              <a:rPr lang="en-US" dirty="0" smtClean="0"/>
              <a:t>If you…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60437" y="1287462"/>
            <a:ext cx="11125200" cy="467820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are wondering whether to hire a data scientist,</a:t>
            </a:r>
          </a:p>
          <a:p>
            <a:r>
              <a:rPr lang="en-US" dirty="0" smtClean="0"/>
              <a:t>are thinking about becoming a data scientist,</a:t>
            </a:r>
          </a:p>
          <a:p>
            <a:r>
              <a:rPr lang="en-US" dirty="0" smtClean="0"/>
              <a:t>want to surprise and impress your data scientist co-workers,</a:t>
            </a:r>
          </a:p>
          <a:p>
            <a:r>
              <a:rPr lang="en-US" dirty="0" smtClean="0"/>
              <a:t>have a loved one that is a data scientist,</a:t>
            </a:r>
          </a:p>
          <a:p>
            <a:endParaRPr lang="en-US" dirty="0" smtClean="0"/>
          </a:p>
          <a:p>
            <a:r>
              <a:rPr lang="en-US" dirty="0" smtClean="0"/>
              <a:t>		… I wrote this presentation for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3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pPr lvl="0"/>
            <a:r>
              <a:rPr lang="en-US" dirty="0" smtClean="0"/>
              <a:t>Turn </a:t>
            </a:r>
            <a:r>
              <a:rPr lang="en-US" dirty="0"/>
              <a:t>your data into a </a:t>
            </a:r>
            <a:r>
              <a:rPr lang="en-US" dirty="0" smtClean="0"/>
              <a:t>picture.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3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Mystery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87462"/>
            <a:ext cx="11887200" cy="5072158"/>
          </a:xfrm>
        </p:spPr>
        <p:txBody>
          <a:bodyPr/>
          <a:lstStyle/>
          <a:p>
            <a:r>
              <a:rPr lang="en-US" dirty="0" smtClean="0"/>
              <a:t>Two features</a:t>
            </a:r>
          </a:p>
          <a:p>
            <a:r>
              <a:rPr lang="en-US" dirty="0" smtClean="0"/>
              <a:t>Four classes</a:t>
            </a:r>
          </a:p>
          <a:p>
            <a:r>
              <a:rPr lang="en-US" dirty="0" smtClean="0"/>
              <a:t>1600 data points</a:t>
            </a:r>
          </a:p>
          <a:p>
            <a:endParaRPr lang="en-US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400" dirty="0" smtClean="0"/>
              <a:t>[feature] [class] [histogram] [visualization]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856" y="0"/>
            <a:ext cx="3956619" cy="72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563" y="-7938"/>
            <a:ext cx="4572000" cy="5123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37" y="828162"/>
            <a:ext cx="4592442" cy="5151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037" y="1926248"/>
            <a:ext cx="4633323" cy="50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2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412" y="-84138"/>
            <a:ext cx="6527032" cy="7280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437" y="-84138"/>
            <a:ext cx="6466370" cy="711300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13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37" y="-390235"/>
            <a:ext cx="8601331" cy="81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66" y="-617538"/>
            <a:ext cx="755511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8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66" y="-617538"/>
            <a:ext cx="7555110" cy="76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44" y="0"/>
            <a:ext cx="3827193" cy="699452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611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4173450"/>
          </a:xfrm>
        </p:spPr>
        <p:txBody>
          <a:bodyPr/>
          <a:lstStyle/>
          <a:p>
            <a:r>
              <a:rPr lang="en-US" dirty="0"/>
              <a:t>Data science can only answer five questions.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9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053242"/>
            <a:ext cx="11887200" cy="557691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 smtClean="0"/>
              <a:t>1. How much / how many?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2. Which category?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3. Which groups?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4. Is </a:t>
            </a:r>
            <a:r>
              <a:rPr lang="en-US" dirty="0"/>
              <a:t>it weird?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5. Which </a:t>
            </a:r>
            <a:r>
              <a:rPr lang="en-US" dirty="0" smtClean="0"/>
              <a:t>action?</a:t>
            </a:r>
            <a:endParaRPr lang="en-US" dirty="0" smtClean="0"/>
          </a:p>
          <a:p>
            <a:endParaRPr lang="en-US" dirty="0"/>
          </a:p>
          <a:p>
            <a:r>
              <a:rPr lang="en-US" sz="2400" dirty="0" smtClean="0"/>
              <a:t>[algorithm]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74315"/>
            <a:ext cx="6994525" cy="52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/ how many?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76973"/>
            <a:ext cx="6248399" cy="549688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What will the temperature be next Tuesday</a:t>
            </a:r>
            <a:r>
              <a:rPr lang="en-US" dirty="0" smtClean="0"/>
              <a:t>?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What will my fourth quarter sales in Portugal be</a:t>
            </a:r>
            <a:r>
              <a:rPr lang="en-US" dirty="0" smtClean="0"/>
              <a:t>?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How </a:t>
            </a:r>
            <a:r>
              <a:rPr lang="en-US" dirty="0"/>
              <a:t>many new followers will I get next week</a:t>
            </a:r>
            <a:r>
              <a:rPr lang="en-US" dirty="0" smtClean="0"/>
              <a:t>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[regression]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0" y="1363662"/>
            <a:ext cx="585962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5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7" y="1668462"/>
            <a:ext cx="11810999" cy="2769989"/>
          </a:xfrm>
        </p:spPr>
        <p:txBody>
          <a:bodyPr/>
          <a:lstStyle/>
          <a:p>
            <a:pPr lvl="0"/>
            <a:r>
              <a:rPr lang="en-US" dirty="0" smtClean="0"/>
              <a:t>Data science isn’t magic, </a:t>
            </a:r>
          </a:p>
          <a:p>
            <a:pPr lvl="0"/>
            <a:r>
              <a:rPr lang="en-US" dirty="0" smtClean="0"/>
              <a:t>but there are tricks </a:t>
            </a:r>
            <a:endParaRPr lang="en-US" dirty="0" smtClean="0"/>
          </a:p>
          <a:p>
            <a:pPr lvl="0"/>
            <a:r>
              <a:rPr lang="en-US" dirty="0" smtClean="0"/>
              <a:t>and </a:t>
            </a:r>
            <a:r>
              <a:rPr lang="en-US" dirty="0" smtClean="0"/>
              <a:t>secrets.</a:t>
            </a:r>
            <a:endParaRPr lang="en-US" dirty="0"/>
          </a:p>
          <a:p>
            <a:pPr lvl="0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15" y="901170"/>
            <a:ext cx="6519606" cy="434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category?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915943" cy="540147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 smtClean="0"/>
              <a:t>Is </a:t>
            </a:r>
            <a:r>
              <a:rPr lang="en-US" dirty="0"/>
              <a:t>this an image of a cat or a dog?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Which </a:t>
            </a:r>
            <a:r>
              <a:rPr lang="en-US" dirty="0"/>
              <a:t>aircraft is causing this radar signature?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the topic of this news article</a:t>
            </a:r>
            <a:r>
              <a:rPr lang="en-US" dirty="0" smtClean="0"/>
              <a:t>?</a:t>
            </a:r>
          </a:p>
          <a:p>
            <a:pPr>
              <a:spcBef>
                <a:spcPts val="3000"/>
              </a:spcBef>
            </a:pPr>
            <a:endParaRPr lang="en-US" sz="2400" dirty="0"/>
          </a:p>
          <a:p>
            <a:r>
              <a:rPr lang="en-US" sz="2400" dirty="0" smtClean="0"/>
              <a:t>[classification]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91150"/>
            <a:ext cx="6994525" cy="52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3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groups?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058862"/>
            <a:ext cx="7232858" cy="5915466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Which shoppers have similar tastes in produce</a:t>
            </a:r>
            <a:r>
              <a:rPr lang="en-US" dirty="0" smtClean="0"/>
              <a:t>?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Which viewers like the same kind of movies</a:t>
            </a:r>
            <a:r>
              <a:rPr lang="en-US" dirty="0" smtClean="0"/>
              <a:t>?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What </a:t>
            </a:r>
            <a:r>
              <a:rPr lang="en-US" dirty="0"/>
              <a:t>is a natural way to break these documents into five topic groups?</a:t>
            </a:r>
          </a:p>
          <a:p>
            <a:endParaRPr lang="en-US" dirty="0"/>
          </a:p>
          <a:p>
            <a:r>
              <a:rPr lang="en-US" sz="2400" dirty="0" smtClean="0"/>
              <a:t>[</a:t>
            </a:r>
            <a:r>
              <a:rPr lang="en-US" sz="2400" dirty="0" smtClean="0"/>
              <a:t>clustering</a:t>
            </a:r>
            <a:r>
              <a:rPr lang="en-US" sz="2400" dirty="0"/>
              <a:t>] [recommendation]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6" y="0"/>
            <a:ext cx="7010971" cy="70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2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weird?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229700" cy="5349157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pressure reading unusual?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internet message typical?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combination of purchases very different from what this customer has made in the past</a:t>
            </a:r>
            <a:r>
              <a:rPr lang="en-US" dirty="0" smtClean="0"/>
              <a:t>?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[anomaly detection]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8" y="1439862"/>
            <a:ext cx="5118448" cy="341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smtClean="0"/>
              <a:t>action?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120751"/>
            <a:ext cx="7086599" cy="557691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 smtClean="0"/>
              <a:t>Should </a:t>
            </a:r>
            <a:r>
              <a:rPr lang="en-US" dirty="0"/>
              <a:t>I </a:t>
            </a:r>
            <a:r>
              <a:rPr lang="en-US" dirty="0" smtClean="0"/>
              <a:t>raise or lower </a:t>
            </a:r>
            <a:r>
              <a:rPr lang="en-US" dirty="0"/>
              <a:t>the </a:t>
            </a:r>
            <a:r>
              <a:rPr lang="en-US" dirty="0" smtClean="0"/>
              <a:t>temperature?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dirty="0"/>
              <a:t>Should I vacuum the living room again or stay plugged in to my charging station?</a:t>
            </a:r>
          </a:p>
          <a:p>
            <a:pPr>
              <a:spcBef>
                <a:spcPts val="3000"/>
              </a:spcBef>
            </a:pPr>
            <a:r>
              <a:rPr lang="en-US" dirty="0" smtClean="0"/>
              <a:t>Should </a:t>
            </a:r>
            <a:r>
              <a:rPr lang="en-US" dirty="0"/>
              <a:t>I </a:t>
            </a:r>
            <a:r>
              <a:rPr lang="en-US" dirty="0" smtClean="0"/>
              <a:t>brake </a:t>
            </a:r>
            <a:r>
              <a:rPr lang="en-US" dirty="0"/>
              <a:t>or accelerate in response to that yellow light?</a:t>
            </a:r>
          </a:p>
          <a:p>
            <a:endParaRPr lang="en-US" sz="2000" dirty="0"/>
          </a:p>
          <a:p>
            <a:r>
              <a:rPr lang="en-US" sz="2400" dirty="0" smtClean="0"/>
              <a:t>[</a:t>
            </a:r>
            <a:r>
              <a:rPr lang="en-US" sz="2400" dirty="0" smtClean="0"/>
              <a:t>reinforcement learning]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38" y="-239725"/>
            <a:ext cx="7389199" cy="82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8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3176254"/>
          </a:xfrm>
        </p:spPr>
        <p:txBody>
          <a:bodyPr/>
          <a:lstStyle/>
          <a:p>
            <a:r>
              <a:rPr lang="en-US" dirty="0"/>
              <a:t>Machine learning is simple.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9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1036637" y="304839"/>
            <a:ext cx="11887200" cy="547842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Машинное </a:t>
            </a:r>
            <a:endParaRPr lang="en-US" dirty="0" smtClean="0"/>
          </a:p>
          <a:p>
            <a:r>
              <a:rPr lang="ru-RU" dirty="0" smtClean="0"/>
              <a:t>обучение </a:t>
            </a:r>
            <a:endParaRPr lang="en-US" dirty="0" smtClean="0"/>
          </a:p>
          <a:p>
            <a:r>
              <a:rPr lang="ru-RU" dirty="0" smtClean="0"/>
              <a:t>не</a:t>
            </a:r>
            <a:r>
              <a:rPr lang="en-US" dirty="0" smtClean="0"/>
              <a:t> </a:t>
            </a:r>
            <a:r>
              <a:rPr lang="ru-RU" dirty="0" smtClean="0"/>
              <a:t>действительно </a:t>
            </a:r>
            <a:endParaRPr lang="en-US" dirty="0" smtClean="0"/>
          </a:p>
          <a:p>
            <a:r>
              <a:rPr lang="ru-RU" dirty="0" smtClean="0"/>
              <a:t>сложной, </a:t>
            </a:r>
            <a:endParaRPr lang="en-US" dirty="0" smtClean="0"/>
          </a:p>
          <a:p>
            <a:r>
              <a:rPr lang="ru-RU" dirty="0" smtClean="0"/>
              <a:t>но </a:t>
            </a:r>
            <a:endParaRPr lang="en-US" dirty="0" smtClean="0"/>
          </a:p>
          <a:p>
            <a:r>
              <a:rPr lang="en-US" dirty="0" smtClean="0"/>
              <a:t>o</a:t>
            </a:r>
            <a:r>
              <a:rPr lang="az-Cyrl-AZ" dirty="0" smtClean="0"/>
              <a:t>н</a:t>
            </a:r>
            <a:r>
              <a:rPr lang="en-US" dirty="0" smtClean="0"/>
              <a:t>o</a:t>
            </a:r>
          </a:p>
          <a:p>
            <a:r>
              <a:rPr lang="ru-RU" dirty="0" smtClean="0"/>
              <a:t>иностранный </a:t>
            </a:r>
            <a:endParaRPr lang="en-US" dirty="0" smtClean="0"/>
          </a:p>
          <a:p>
            <a:r>
              <a:rPr lang="ru-RU" dirty="0" smtClean="0"/>
              <a:t>язык.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236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36637" y="296862"/>
            <a:ext cx="11887200" cy="5478423"/>
          </a:xfrm>
        </p:spPr>
        <p:txBody>
          <a:bodyPr/>
          <a:lstStyle/>
          <a:p>
            <a:r>
              <a:rPr lang="en-US" dirty="0" smtClean="0"/>
              <a:t>Machine </a:t>
            </a:r>
          </a:p>
          <a:p>
            <a:r>
              <a:rPr lang="en-US" dirty="0" smtClean="0"/>
              <a:t>learning </a:t>
            </a:r>
          </a:p>
          <a:p>
            <a:r>
              <a:rPr lang="en-US" dirty="0" smtClean="0"/>
              <a:t>isn’t actually </a:t>
            </a:r>
          </a:p>
          <a:p>
            <a:r>
              <a:rPr lang="en-US" dirty="0" smtClean="0"/>
              <a:t>complicated, </a:t>
            </a:r>
          </a:p>
          <a:p>
            <a:r>
              <a:rPr lang="en-US" dirty="0" smtClean="0"/>
              <a:t>but </a:t>
            </a:r>
          </a:p>
          <a:p>
            <a:r>
              <a:rPr lang="en-US" dirty="0" smtClean="0"/>
              <a:t>it is </a:t>
            </a:r>
          </a:p>
          <a:p>
            <a:r>
              <a:rPr lang="en-US" dirty="0" smtClean="0"/>
              <a:t>a foreign </a:t>
            </a:r>
          </a:p>
          <a:p>
            <a:r>
              <a:rPr lang="en-US" dirty="0" smtClean="0"/>
              <a:t>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6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36638" y="296862"/>
            <a:ext cx="11887200" cy="5478423"/>
          </a:xfrm>
        </p:spPr>
        <p:txBody>
          <a:bodyPr/>
          <a:lstStyle/>
          <a:p>
            <a:r>
              <a:rPr lang="en-US" dirty="0" smtClean="0"/>
              <a:t>Machine </a:t>
            </a:r>
          </a:p>
          <a:p>
            <a:r>
              <a:rPr lang="en-US" dirty="0" smtClean="0"/>
              <a:t>learning </a:t>
            </a:r>
          </a:p>
          <a:p>
            <a:r>
              <a:rPr lang="en-US" dirty="0" smtClean="0"/>
              <a:t>isn’t actually </a:t>
            </a:r>
          </a:p>
          <a:p>
            <a:r>
              <a:rPr lang="en-US" dirty="0" smtClean="0"/>
              <a:t>complicated, </a:t>
            </a:r>
          </a:p>
          <a:p>
            <a:r>
              <a:rPr lang="en-US" dirty="0" smtClean="0"/>
              <a:t>but </a:t>
            </a:r>
          </a:p>
          <a:p>
            <a:r>
              <a:rPr lang="en-US" dirty="0" smtClean="0"/>
              <a:t>it is </a:t>
            </a:r>
          </a:p>
          <a:p>
            <a:r>
              <a:rPr lang="en-US" dirty="0" smtClean="0"/>
              <a:t>a foreign </a:t>
            </a:r>
          </a:p>
          <a:p>
            <a:r>
              <a:rPr lang="en-US" dirty="0" smtClean="0"/>
              <a:t>language.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999037" y="296862"/>
            <a:ext cx="11887200" cy="547842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Машинное </a:t>
            </a:r>
            <a:endParaRPr lang="en-US" dirty="0" smtClean="0"/>
          </a:p>
          <a:p>
            <a:r>
              <a:rPr lang="ru-RU" dirty="0" smtClean="0"/>
              <a:t>обучение </a:t>
            </a:r>
            <a:endParaRPr lang="en-US" dirty="0" smtClean="0"/>
          </a:p>
          <a:p>
            <a:r>
              <a:rPr lang="ru-RU" dirty="0" smtClean="0"/>
              <a:t>не</a:t>
            </a:r>
            <a:r>
              <a:rPr lang="en-US" dirty="0" smtClean="0"/>
              <a:t> </a:t>
            </a:r>
            <a:r>
              <a:rPr lang="ru-RU" dirty="0" smtClean="0"/>
              <a:t>действительно </a:t>
            </a:r>
            <a:endParaRPr lang="en-US" dirty="0" smtClean="0"/>
          </a:p>
          <a:p>
            <a:r>
              <a:rPr lang="ru-RU" dirty="0" smtClean="0"/>
              <a:t>сложной, </a:t>
            </a:r>
            <a:endParaRPr lang="en-US" dirty="0" smtClean="0"/>
          </a:p>
          <a:p>
            <a:r>
              <a:rPr lang="ru-RU" dirty="0" smtClean="0"/>
              <a:t>но </a:t>
            </a:r>
            <a:endParaRPr lang="en-US" dirty="0" smtClean="0"/>
          </a:p>
          <a:p>
            <a:r>
              <a:rPr lang="en-US" dirty="0" smtClean="0"/>
              <a:t>o</a:t>
            </a:r>
            <a:r>
              <a:rPr lang="az-Cyrl-AZ" dirty="0" smtClean="0"/>
              <a:t>н</a:t>
            </a:r>
            <a:r>
              <a:rPr lang="en-US" dirty="0" smtClean="0"/>
              <a:t>o</a:t>
            </a:r>
          </a:p>
          <a:p>
            <a:r>
              <a:rPr lang="ru-RU" dirty="0" smtClean="0"/>
              <a:t>иностранный </a:t>
            </a:r>
            <a:endParaRPr lang="en-US" dirty="0" smtClean="0"/>
          </a:p>
          <a:p>
            <a:r>
              <a:rPr lang="ru-RU" dirty="0" smtClean="0"/>
              <a:t>язык.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4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36638" y="296862"/>
            <a:ext cx="11887200" cy="547842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999037" y="296862"/>
            <a:ext cx="11887200" cy="547842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ru-RU" dirty="0" smtClean="0"/>
              <a:t>язык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7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4465637" y="1363662"/>
            <a:ext cx="11887200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язык</a:t>
            </a:r>
            <a:endParaRPr lang="en-US" dirty="0" smtClean="0"/>
          </a:p>
          <a:p>
            <a:r>
              <a:rPr lang="en-US" dirty="0" err="1" smtClean="0"/>
              <a:t>yazeek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2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/>
              <a:t>can’t use just any data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4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4465637" y="1363662"/>
            <a:ext cx="11887200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я</a:t>
            </a:r>
            <a:r>
              <a:rPr lang="en-US" dirty="0" smtClean="0"/>
              <a:t>	</a:t>
            </a:r>
            <a:r>
              <a:rPr lang="ru-RU" dirty="0" smtClean="0"/>
              <a:t>з</a:t>
            </a:r>
            <a:r>
              <a:rPr lang="en-US" dirty="0" smtClean="0"/>
              <a:t>	</a:t>
            </a:r>
            <a:r>
              <a:rPr lang="ru-RU" dirty="0" smtClean="0"/>
              <a:t>ы</a:t>
            </a:r>
            <a:r>
              <a:rPr lang="en-US" dirty="0" smtClean="0"/>
              <a:t>	</a:t>
            </a:r>
            <a:r>
              <a:rPr lang="ru-RU" dirty="0" smtClean="0"/>
              <a:t>к</a:t>
            </a:r>
            <a:endParaRPr lang="en-US" dirty="0" smtClean="0"/>
          </a:p>
          <a:p>
            <a:r>
              <a:rPr lang="en-US" dirty="0" err="1" smtClean="0"/>
              <a:t>ya</a:t>
            </a:r>
            <a:r>
              <a:rPr lang="en-US" dirty="0" smtClean="0"/>
              <a:t>	z	</a:t>
            </a:r>
            <a:r>
              <a:rPr lang="en-US" dirty="0" err="1" smtClean="0"/>
              <a:t>ee</a:t>
            </a:r>
            <a:r>
              <a:rPr lang="en-US" dirty="0" smtClean="0"/>
              <a:t>	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2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4465637" y="1363662"/>
            <a:ext cx="11887200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я</a:t>
            </a:r>
            <a:endParaRPr lang="en-US" dirty="0" smtClean="0"/>
          </a:p>
          <a:p>
            <a:r>
              <a:rPr lang="en-US" dirty="0" err="1" smtClean="0"/>
              <a:t>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6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9" y="3311"/>
            <a:ext cx="11076438" cy="69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25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34" y="-20148"/>
            <a:ext cx="4672851" cy="7014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0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5630862"/>
            <a:ext cx="11887200" cy="923330"/>
          </a:xfrm>
        </p:spPr>
        <p:txBody>
          <a:bodyPr/>
          <a:lstStyle/>
          <a:p>
            <a:r>
              <a:rPr lang="en-US" sz="2400" dirty="0" smtClean="0"/>
              <a:t>[number line] </a:t>
            </a:r>
          </a:p>
          <a:p>
            <a:r>
              <a:rPr lang="en-US" sz="2400" dirty="0" smtClean="0"/>
              <a:t>[axis]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0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5630862"/>
            <a:ext cx="11887200" cy="923330"/>
          </a:xfrm>
        </p:spPr>
        <p:txBody>
          <a:bodyPr/>
          <a:lstStyle/>
          <a:p>
            <a:r>
              <a:rPr lang="en-US" sz="2400" dirty="0"/>
              <a:t>[axes] </a:t>
            </a:r>
            <a:endParaRPr lang="en-US" sz="2400" dirty="0" smtClean="0"/>
          </a:p>
          <a:p>
            <a:r>
              <a:rPr lang="en-US" sz="2400" dirty="0" smtClean="0"/>
              <a:t>[</a:t>
            </a:r>
            <a:r>
              <a:rPr lang="en-US" sz="2400" dirty="0"/>
              <a:t>units]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07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auto">
          <a:xfrm>
            <a:off x="3398837" y="906462"/>
            <a:ext cx="7620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4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5075237" y="985837"/>
            <a:ext cx="9906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1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9151937" y="3306762"/>
            <a:ext cx="114300" cy="114300"/>
          </a:xfrm>
          <a:prstGeom prst="ellipse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4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5554662"/>
            <a:ext cx="11887200" cy="923330"/>
          </a:xfrm>
        </p:spPr>
        <p:txBody>
          <a:bodyPr/>
          <a:lstStyle/>
          <a:p>
            <a:r>
              <a:rPr lang="en-US" sz="2400" dirty="0" smtClean="0"/>
              <a:t>[plot] </a:t>
            </a:r>
            <a:endParaRPr lang="en-US" sz="2400" dirty="0"/>
          </a:p>
          <a:p>
            <a:r>
              <a:rPr lang="en-US" sz="2400" dirty="0"/>
              <a:t>[scatter plot]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4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189036" y="1744662"/>
            <a:ext cx="6477001" cy="344709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Crispy crust</a:t>
            </a:r>
            <a:endParaRPr lang="en-US" dirty="0" smtClean="0"/>
          </a:p>
          <a:p>
            <a:r>
              <a:rPr lang="en-US" dirty="0" smtClean="0"/>
              <a:t>Marinara</a:t>
            </a:r>
            <a:r>
              <a:rPr lang="en-US" dirty="0" smtClean="0"/>
              <a:t> </a:t>
            </a:r>
            <a:r>
              <a:rPr lang="en-US" dirty="0" smtClean="0"/>
              <a:t>sauce</a:t>
            </a:r>
          </a:p>
          <a:p>
            <a:r>
              <a:rPr lang="en-US" dirty="0" smtClean="0"/>
              <a:t>Fresh m</a:t>
            </a:r>
            <a:r>
              <a:rPr lang="en-US" dirty="0" smtClean="0"/>
              <a:t>ozzarella</a:t>
            </a:r>
            <a:endParaRPr lang="en-US" dirty="0" smtClean="0"/>
          </a:p>
          <a:p>
            <a:r>
              <a:rPr lang="en-US" dirty="0" smtClean="0"/>
              <a:t>Thick cut p</a:t>
            </a:r>
            <a:r>
              <a:rPr lang="en-US" dirty="0" smtClean="0"/>
              <a:t>epperoni</a:t>
            </a:r>
            <a:endParaRPr lang="en-US" dirty="0" smtClean="0"/>
          </a:p>
          <a:p>
            <a:r>
              <a:rPr lang="en-US" dirty="0" smtClean="0"/>
              <a:t>Fresh tomato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7" y="-1715660"/>
            <a:ext cx="6477000" cy="97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8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4716462"/>
            <a:ext cx="11887200" cy="1735860"/>
          </a:xfrm>
        </p:spPr>
        <p:txBody>
          <a:bodyPr/>
          <a:lstStyle/>
          <a:p>
            <a:r>
              <a:rPr lang="en-US" sz="2400" dirty="0"/>
              <a:t>[modeling] </a:t>
            </a:r>
            <a:endParaRPr lang="en-US" sz="2400" dirty="0" smtClean="0"/>
          </a:p>
          <a:p>
            <a:r>
              <a:rPr lang="en-US" sz="2400" dirty="0" smtClean="0"/>
              <a:t>[</a:t>
            </a:r>
            <a:r>
              <a:rPr lang="en-US" sz="2400" dirty="0"/>
              <a:t>linear regression] </a:t>
            </a:r>
            <a:endParaRPr lang="en-US" sz="2400" dirty="0" smtClean="0"/>
          </a:p>
          <a:p>
            <a:r>
              <a:rPr lang="en-US" sz="2400" dirty="0" smtClean="0"/>
              <a:t>[</a:t>
            </a:r>
            <a:r>
              <a:rPr lang="en-US" sz="2400" dirty="0"/>
              <a:t>variance] </a:t>
            </a:r>
            <a:endParaRPr lang="en-US" sz="2400" dirty="0" smtClean="0"/>
          </a:p>
          <a:p>
            <a:r>
              <a:rPr lang="en-US" sz="2400" dirty="0" smtClean="0"/>
              <a:t>[</a:t>
            </a:r>
            <a:r>
              <a:rPr lang="en-US" sz="2400" dirty="0"/>
              <a:t>noise]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97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2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6088062"/>
            <a:ext cx="11887200" cy="517065"/>
          </a:xfrm>
        </p:spPr>
        <p:txBody>
          <a:bodyPr/>
          <a:lstStyle/>
          <a:p>
            <a:r>
              <a:rPr lang="en-US" sz="2400" dirty="0" smtClean="0"/>
              <a:t>[prediction]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8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5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 smtClean="0"/>
              <a:t>Diamonds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8437" y="5554662"/>
            <a:ext cx="11887200" cy="923330"/>
          </a:xfrm>
        </p:spPr>
        <p:txBody>
          <a:bodyPr/>
          <a:lstStyle/>
          <a:p>
            <a:r>
              <a:rPr lang="en-US" sz="2400" dirty="0" smtClean="0"/>
              <a:t>[confidence </a:t>
            </a:r>
          </a:p>
          <a:p>
            <a:r>
              <a:rPr lang="en-US" sz="2400" dirty="0" smtClean="0"/>
              <a:t>interval]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742237" y="3421062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42237" y="2704090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9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Congratulations!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917184"/>
            <a:ext cx="11887200" cy="3323987"/>
          </a:xfrm>
        </p:spPr>
        <p:txBody>
          <a:bodyPr/>
          <a:lstStyle/>
          <a:p>
            <a:r>
              <a:rPr lang="en-US" dirty="0" smtClean="0"/>
              <a:t>We built a machine learning model.</a:t>
            </a:r>
          </a:p>
          <a:p>
            <a:r>
              <a:rPr lang="en-US" dirty="0" smtClean="0"/>
              <a:t>We used linear regression.</a:t>
            </a:r>
          </a:p>
          <a:p>
            <a:r>
              <a:rPr lang="en-US" dirty="0" smtClean="0"/>
              <a:t>We made a prediction, complete with a confidence interval.</a:t>
            </a:r>
          </a:p>
          <a:p>
            <a:r>
              <a:rPr lang="en-US" dirty="0" smtClean="0"/>
              <a:t>(We didn’t need math or computers.)</a:t>
            </a:r>
          </a:p>
        </p:txBody>
      </p:sp>
    </p:spTree>
    <p:extLst>
      <p:ext uri="{BB962C8B-B14F-4D97-AF65-F5344CB8AC3E}">
        <p14:creationId xmlns:p14="http://schemas.microsoft.com/office/powerpoint/2010/main" val="1996367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4173450"/>
          </a:xfrm>
        </p:spPr>
        <p:txBody>
          <a:bodyPr/>
          <a:lstStyle/>
          <a:p>
            <a:r>
              <a:rPr lang="en-US" dirty="0"/>
              <a:t>There are lots of right ways to do it.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66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50333"/>
            <a:ext cx="10744200" cy="69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50333"/>
            <a:ext cx="10744200" cy="695212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6599237" y="2735262"/>
            <a:ext cx="762000" cy="3810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3975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50333"/>
            <a:ext cx="10744200" cy="69521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6904037" y="3344862"/>
            <a:ext cx="381000" cy="3048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0140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6" y="1049456"/>
            <a:ext cx="6477001" cy="4124206"/>
          </a:xfrm>
        </p:spPr>
        <p:txBody>
          <a:bodyPr/>
          <a:lstStyle/>
          <a:p>
            <a:r>
              <a:rPr lang="en-US" dirty="0" smtClean="0"/>
              <a:t>Data that is</a:t>
            </a:r>
          </a:p>
          <a:p>
            <a:r>
              <a:rPr lang="en-US" dirty="0" smtClean="0"/>
              <a:t>	Relevant</a:t>
            </a:r>
            <a:endParaRPr lang="en-US" dirty="0" smtClean="0"/>
          </a:p>
          <a:p>
            <a:r>
              <a:rPr lang="en-US" dirty="0" smtClean="0"/>
              <a:t>	Connected</a:t>
            </a:r>
            <a:endParaRPr lang="en-US" dirty="0" smtClean="0"/>
          </a:p>
          <a:p>
            <a:r>
              <a:rPr lang="en-US" dirty="0" smtClean="0"/>
              <a:t>	Accurate</a:t>
            </a:r>
            <a:endParaRPr lang="en-US" dirty="0" smtClean="0"/>
          </a:p>
          <a:p>
            <a:r>
              <a:rPr lang="en-US" dirty="0" smtClean="0"/>
              <a:t>	Enough</a:t>
            </a:r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nd a S</a:t>
            </a:r>
            <a:r>
              <a:rPr lang="en-US" dirty="0" smtClean="0"/>
              <a:t>harp </a:t>
            </a:r>
            <a:r>
              <a:rPr lang="en-US" dirty="0"/>
              <a:t>Q</a:t>
            </a:r>
            <a:r>
              <a:rPr lang="en-US" dirty="0" smtClean="0"/>
              <a:t>uestion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7" y="-1715660"/>
            <a:ext cx="6477000" cy="97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6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50333"/>
            <a:ext cx="10744200" cy="695212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8656637" y="4106862"/>
            <a:ext cx="685800" cy="9144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7285037" y="4868862"/>
            <a:ext cx="835834" cy="13716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625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Cheat sheet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7" y="50333"/>
            <a:ext cx="10744200" cy="695212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5380037" y="5402262"/>
            <a:ext cx="1905000" cy="3810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9494837" y="4589571"/>
            <a:ext cx="1905000" cy="381000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9432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4173450"/>
          </a:xfrm>
        </p:spPr>
        <p:txBody>
          <a:bodyPr/>
          <a:lstStyle/>
          <a:p>
            <a:r>
              <a:rPr lang="en-US" dirty="0"/>
              <a:t>You can make other people do your work for you.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0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63" y="1058862"/>
            <a:ext cx="12468638" cy="57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3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63" y="525462"/>
            <a:ext cx="12540217" cy="60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8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45"/>
            <a:ext cx="12436475" cy="68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" y="373062"/>
            <a:ext cx="12427134" cy="62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5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83" y="-7938"/>
            <a:ext cx="12463358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5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 dirty="0" smtClean="0"/>
              <a:t>Secrets of data science revealed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53" y="1434570"/>
            <a:ext cx="6519606" cy="434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 dirty="0" smtClean="0"/>
              <a:t>Secrets of data science revealed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950259"/>
            <a:ext cx="6019799" cy="1304973"/>
          </a:xfrm>
        </p:spPr>
        <p:txBody>
          <a:bodyPr/>
          <a:lstStyle/>
          <a:p>
            <a:r>
              <a:rPr lang="en-US" sz="3200" dirty="0"/>
              <a:t>1. You can’t use just any data.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37" y="-1715660"/>
            <a:ext cx="6477000" cy="97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4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Irrelevant data			Relevant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2237" y="6088062"/>
            <a:ext cx="11887200" cy="923330"/>
          </a:xfrm>
        </p:spPr>
        <p:txBody>
          <a:bodyPr/>
          <a:lstStyle/>
          <a:p>
            <a:r>
              <a:rPr lang="en-US" sz="2400" dirty="0" smtClean="0"/>
              <a:t>[data points] [rows] [samples]</a:t>
            </a:r>
            <a:r>
              <a:rPr lang="en-US" sz="2400" dirty="0"/>
              <a:t> </a:t>
            </a:r>
            <a:r>
              <a:rPr lang="en-US" sz="2400" dirty="0" smtClean="0"/>
              <a:t>[features] [columns] [attributes] [table] [database]</a:t>
            </a:r>
          </a:p>
          <a:p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90397"/>
              </p:ext>
            </p:extLst>
          </p:nvPr>
        </p:nvGraphicFramePr>
        <p:xfrm>
          <a:off x="5794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Price</a:t>
                      </a:r>
                      <a:r>
                        <a:rPr lang="en-US" sz="2000" baseline="0" dirty="0" smtClean="0"/>
                        <a:t> of milk ($/gal)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Red Sox batting avg.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Blood</a:t>
                      </a:r>
                      <a:r>
                        <a:rPr lang="en-US" sz="2000" baseline="0" dirty="0" smtClean="0"/>
                        <a:t> alcohol content (%)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.304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.259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.332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3.92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.270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17054"/>
              </p:ext>
            </p:extLst>
          </p:nvPr>
        </p:nvGraphicFramePr>
        <p:xfrm>
          <a:off x="65230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Body mass</a:t>
                      </a:r>
                      <a:r>
                        <a:rPr lang="en-US" sz="2000" baseline="0" dirty="0" smtClean="0"/>
                        <a:t> (kg)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Margaritas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Blood</a:t>
                      </a:r>
                      <a:r>
                        <a:rPr lang="en-US" sz="2000" baseline="0" dirty="0" smtClean="0"/>
                        <a:t> alcohol content (%)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6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 dirty="0" smtClean="0"/>
              <a:t>Secrets of data science revealed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950259"/>
            <a:ext cx="6019799" cy="1846659"/>
          </a:xfrm>
        </p:spPr>
        <p:txBody>
          <a:bodyPr/>
          <a:lstStyle/>
          <a:p>
            <a:r>
              <a:rPr lang="en-US" sz="3200" dirty="0"/>
              <a:t>1. You can’t use just any data.</a:t>
            </a:r>
          </a:p>
          <a:p>
            <a:r>
              <a:rPr lang="en-US" sz="3200" dirty="0"/>
              <a:t>2. Turn your data into a picture.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36" y="429287"/>
            <a:ext cx="5837239" cy="58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7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 dirty="0" smtClean="0"/>
              <a:t>Secrets of data science revealed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950259"/>
            <a:ext cx="6019799" cy="2831544"/>
          </a:xfrm>
        </p:spPr>
        <p:txBody>
          <a:bodyPr/>
          <a:lstStyle/>
          <a:p>
            <a:r>
              <a:rPr lang="en-US" sz="3200" dirty="0"/>
              <a:t>1. You can’t use just any data.</a:t>
            </a:r>
          </a:p>
          <a:p>
            <a:r>
              <a:rPr lang="en-US" sz="3200" dirty="0"/>
              <a:t>2. Turn your data into a picture.</a:t>
            </a:r>
          </a:p>
          <a:p>
            <a:r>
              <a:rPr lang="en-US" sz="3200" dirty="0"/>
              <a:t>3. Data science can only answer five questions.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488" y="863330"/>
            <a:ext cx="6994525" cy="52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 dirty="0" smtClean="0"/>
              <a:t>Secrets of data science revealed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950259"/>
            <a:ext cx="6019799" cy="3373231"/>
          </a:xfrm>
        </p:spPr>
        <p:txBody>
          <a:bodyPr/>
          <a:lstStyle/>
          <a:p>
            <a:r>
              <a:rPr lang="en-US" sz="3200" dirty="0"/>
              <a:t>1. You can’t use just any data.</a:t>
            </a:r>
          </a:p>
          <a:p>
            <a:r>
              <a:rPr lang="en-US" sz="3200" dirty="0"/>
              <a:t>2. Turn your data into a picture.</a:t>
            </a:r>
          </a:p>
          <a:p>
            <a:r>
              <a:rPr lang="en-US" sz="3200" dirty="0"/>
              <a:t>3. Data science can only answer five questions.</a:t>
            </a:r>
          </a:p>
          <a:p>
            <a:r>
              <a:rPr lang="en-US" sz="3200" dirty="0"/>
              <a:t>4. Machine learning is simple.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38" y="907841"/>
            <a:ext cx="5995237" cy="53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30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 dirty="0" smtClean="0"/>
              <a:t>Secrets of data science revealed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950259"/>
            <a:ext cx="6019799" cy="4358116"/>
          </a:xfrm>
        </p:spPr>
        <p:txBody>
          <a:bodyPr/>
          <a:lstStyle/>
          <a:p>
            <a:r>
              <a:rPr lang="en-US" sz="3200" dirty="0"/>
              <a:t>1. You can’t use just any data.</a:t>
            </a:r>
          </a:p>
          <a:p>
            <a:r>
              <a:rPr lang="en-US" sz="3200" dirty="0"/>
              <a:t>2. Turn your data into a picture.</a:t>
            </a:r>
          </a:p>
          <a:p>
            <a:r>
              <a:rPr lang="en-US" sz="3200" dirty="0"/>
              <a:t>3. Data science can only answer five questions.</a:t>
            </a:r>
          </a:p>
          <a:p>
            <a:r>
              <a:rPr lang="en-US" sz="3200" dirty="0"/>
              <a:t>4. Machine learning is simple.</a:t>
            </a:r>
          </a:p>
          <a:p>
            <a:r>
              <a:rPr lang="en-US" sz="3200" dirty="0"/>
              <a:t>5. There are lots of right ways to do it.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27" y="1439862"/>
            <a:ext cx="63592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639" y="295274"/>
            <a:ext cx="5943598" cy="917575"/>
          </a:xfrm>
        </p:spPr>
        <p:txBody>
          <a:bodyPr/>
          <a:lstStyle/>
          <a:p>
            <a:r>
              <a:rPr lang="en-US" dirty="0" smtClean="0"/>
              <a:t>Secrets of data science revealed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950259"/>
            <a:ext cx="6019799" cy="4899803"/>
          </a:xfrm>
        </p:spPr>
        <p:txBody>
          <a:bodyPr/>
          <a:lstStyle/>
          <a:p>
            <a:r>
              <a:rPr lang="en-US" sz="3200" dirty="0"/>
              <a:t>1. You can’t use just any data.</a:t>
            </a:r>
          </a:p>
          <a:p>
            <a:r>
              <a:rPr lang="en-US" sz="3200" dirty="0"/>
              <a:t>2. Turn your data into a picture.</a:t>
            </a:r>
          </a:p>
          <a:p>
            <a:r>
              <a:rPr lang="en-US" sz="3200" dirty="0"/>
              <a:t>3. Data science can only answer five questions.</a:t>
            </a:r>
          </a:p>
          <a:p>
            <a:r>
              <a:rPr lang="en-US" sz="3200" dirty="0"/>
              <a:t>4. Machine learning is simple.</a:t>
            </a:r>
          </a:p>
          <a:p>
            <a:r>
              <a:rPr lang="en-US" sz="3200" dirty="0"/>
              <a:t>5. There are lots of right ways to do it.</a:t>
            </a:r>
          </a:p>
          <a:p>
            <a:r>
              <a:rPr lang="en-US" sz="3200" dirty="0"/>
              <a:t>6. You can make other people do your work for you.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147" y="449262"/>
            <a:ext cx="6010491" cy="2751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146" y="3516658"/>
            <a:ext cx="6010492" cy="28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2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03237" y="1212849"/>
          <a:ext cx="115062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295304652"/>
                    </a:ext>
                  </a:extLst>
                </a:gridCol>
                <a:gridCol w="8763000">
                  <a:extLst>
                    <a:ext uri="{9D8B030D-6E8A-4147-A177-3AD203B41FA5}">
                      <a16:colId xmlns:a16="http://schemas.microsoft.com/office/drawing/2014/main" val="700243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1. You can’t use just any data.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hlinkClick r:id="rId3"/>
                        </a:rPr>
                        <a:t>http://blogs.technet.com/b/machinelearning/archive/2015/08/26/what-can-data-science-do-for-me.aspx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1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2. Turn your data into a picture.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https://gallery.cortanaanalytics.com/Experiment/Data-exploration-through-visualization-1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09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3. Data science can only answer five questions.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http://blogs.technet.com/b/machinelearning/archive/2015/08/27/what-types-of-questions-can-data-science-answer.aspx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http://blogs.technet.com/b/machinelearning/archive/2015/09/01/which-algorithm-family-can-answer-my-question.aspx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5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4. Machine learning is simple.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Unfortunately, you will have to learn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math and a computer language to do this one.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55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5. There are lots of right ways to do it.</a:t>
                      </a:r>
                    </a:p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https://azure.microsoft.com/en-us/documentation/articles/machine-learning-algorithm-cheat-sheet/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https://azure.microsoft.com/en-us/documentation/articles/machine-learning-algorithm-choice/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5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6. You can make other people do your work for you.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https://gallery.cortanaanalytics.com/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53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6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8" y="1744662"/>
            <a:ext cx="5638799" cy="5293757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houghts to share? Questions?</a:t>
            </a:r>
          </a:p>
          <a:p>
            <a:r>
              <a:rPr lang="en-US" dirty="0" smtClean="0"/>
              <a:t>Connect </a:t>
            </a:r>
            <a:r>
              <a:rPr lang="en-US" dirty="0"/>
              <a:t>with me </a:t>
            </a:r>
            <a:r>
              <a:rPr lang="en-US" dirty="0" smtClean="0"/>
              <a:t>offline:</a:t>
            </a:r>
            <a:endParaRPr lang="en-US" dirty="0">
              <a:hlinkClick r:id="rId2"/>
            </a:endParaRPr>
          </a:p>
          <a:p>
            <a:r>
              <a:rPr lang="en-US" dirty="0" smtClean="0"/>
              <a:t>Brandon Rohrer on LinkedIn</a:t>
            </a:r>
          </a:p>
          <a:p>
            <a:r>
              <a:rPr lang="en-US" dirty="0" smtClean="0"/>
              <a:t>@_</a:t>
            </a:r>
            <a:r>
              <a:rPr lang="en-US" dirty="0" err="1" smtClean="0"/>
              <a:t>brohrer</a:t>
            </a:r>
            <a:r>
              <a:rPr lang="en-US" dirty="0" smtClean="0"/>
              <a:t>_ on Twitter</a:t>
            </a:r>
          </a:p>
          <a:p>
            <a:r>
              <a:rPr lang="en-US" sz="2400" dirty="0" smtClean="0">
                <a:hlinkClick r:id="rId2"/>
              </a:rPr>
              <a:t>brohrer@microsoft.com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Special t</a:t>
            </a:r>
            <a:r>
              <a:rPr lang="en-US" sz="2400" dirty="0" smtClean="0"/>
              <a:t>hanks to Diane Rohrer for image and layout design.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7" y="1516062"/>
            <a:ext cx="3295650" cy="33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Irrelevant data			Relevant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2237" y="6088062"/>
            <a:ext cx="11887200" cy="923330"/>
          </a:xfrm>
        </p:spPr>
        <p:txBody>
          <a:bodyPr/>
          <a:lstStyle/>
          <a:p>
            <a:r>
              <a:rPr lang="en-US" sz="2400" dirty="0" smtClean="0"/>
              <a:t>[data points] [rows] [samples]</a:t>
            </a:r>
            <a:r>
              <a:rPr lang="en-US" sz="2400" dirty="0"/>
              <a:t> </a:t>
            </a:r>
            <a:r>
              <a:rPr lang="en-US" sz="2400" dirty="0" smtClean="0"/>
              <a:t>[features] [columns] [attributes] [table] [database]</a:t>
            </a:r>
          </a:p>
          <a:p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794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Price</a:t>
                      </a:r>
                      <a:r>
                        <a:rPr lang="en-US" sz="2000" baseline="0" dirty="0" smtClean="0"/>
                        <a:t> of milk ($/gal)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Red Sox batting avg.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Blood</a:t>
                      </a:r>
                      <a:r>
                        <a:rPr lang="en-US" sz="2000" baseline="0" dirty="0" smtClean="0"/>
                        <a:t> alcohol content (%)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.304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.259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.332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3.92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.270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5230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Body mass</a:t>
                      </a:r>
                      <a:r>
                        <a:rPr lang="en-US" sz="2000" baseline="0" dirty="0" smtClean="0"/>
                        <a:t> (kg)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Margaritas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Blood</a:t>
                      </a:r>
                      <a:r>
                        <a:rPr lang="en-US" sz="2000" baseline="0" dirty="0" smtClean="0"/>
                        <a:t> alcohol content (%)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6541642" y="2278062"/>
            <a:ext cx="5105400" cy="457200"/>
          </a:xfrm>
          <a:prstGeom prst="rect">
            <a:avLst/>
          </a:prstGeom>
          <a:solidFill>
            <a:srgbClr val="1209C5">
              <a:alpha val="20000"/>
            </a:srgb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6476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Irrelevant data			Relevant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2237" y="6088062"/>
            <a:ext cx="11887200" cy="923330"/>
          </a:xfrm>
        </p:spPr>
        <p:txBody>
          <a:bodyPr/>
          <a:lstStyle/>
          <a:p>
            <a:r>
              <a:rPr lang="en-US" sz="2400" dirty="0" smtClean="0"/>
              <a:t>[data points] [rows] [samples]</a:t>
            </a:r>
            <a:r>
              <a:rPr lang="en-US" sz="2400" dirty="0"/>
              <a:t> </a:t>
            </a:r>
            <a:r>
              <a:rPr lang="en-US" sz="2400" dirty="0" smtClean="0"/>
              <a:t>[features] [columns] [attributes] [table] [database]</a:t>
            </a:r>
          </a:p>
          <a:p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794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Price</a:t>
                      </a:r>
                      <a:r>
                        <a:rPr lang="en-US" sz="2000" baseline="0" dirty="0" smtClean="0"/>
                        <a:t> of milk ($/gal)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Red Sox batting avg.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Blood</a:t>
                      </a:r>
                      <a:r>
                        <a:rPr lang="en-US" sz="2000" baseline="0" dirty="0" smtClean="0"/>
                        <a:t> alcohol content (%)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.304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.259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.332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3.92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.270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.294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523037" y="1287462"/>
          <a:ext cx="5105400" cy="44729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787866978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576201717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7125305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Body mass</a:t>
                      </a:r>
                      <a:r>
                        <a:rPr lang="en-US" sz="2000" baseline="0" dirty="0" smtClean="0"/>
                        <a:t> (kg)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Margaritas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Blood</a:t>
                      </a:r>
                      <a:r>
                        <a:rPr lang="en-US" sz="2000" baseline="0" dirty="0" smtClean="0"/>
                        <a:t> alcohol content (%)</a:t>
                      </a:r>
                      <a:endParaRPr lang="en-US" sz="2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306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04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37534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5803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.05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314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.13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8056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.06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266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.10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73115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6523037" y="1319148"/>
            <a:ext cx="1676400" cy="4472940"/>
          </a:xfrm>
          <a:prstGeom prst="rect">
            <a:avLst/>
          </a:prstGeom>
          <a:solidFill>
            <a:srgbClr val="1209C5">
              <a:alpha val="20000"/>
            </a:srgb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7019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caeb30a9-2c8b-4a3c-a0a0-e0c0af147dd7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13961</TotalTime>
  <Words>3477</Words>
  <Application>Microsoft Office PowerPoint</Application>
  <PresentationFormat>Custom</PresentationFormat>
  <Paragraphs>758</Paragraphs>
  <Slides>77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</vt:lpstr>
      <vt:lpstr>Calibri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Data Science for  the Rest of Us Brandon Rohrer, Senior Data Scientist  Welcome to the webinar! We’ll start in a minute.</vt:lpstr>
      <vt:lpstr>PowerPoint Presentation</vt:lpstr>
      <vt:lpstr>TL;DR</vt:lpstr>
      <vt:lpstr>You can’t use just any data.</vt:lpstr>
      <vt:lpstr>Recipe</vt:lpstr>
      <vt:lpstr>Recipe</vt:lpstr>
      <vt:lpstr> Irrelevant data   Relevant data</vt:lpstr>
      <vt:lpstr> Irrelevant data   Relevant data</vt:lpstr>
      <vt:lpstr> Irrelevant data   Relevant data</vt:lpstr>
      <vt:lpstr>  Disconnected data  Connected data</vt:lpstr>
      <vt:lpstr>  Disconnected data  Connected data</vt:lpstr>
      <vt:lpstr> Inaccurate data   Accurate data</vt:lpstr>
      <vt:lpstr> Inaccurate data   Accurate data</vt:lpstr>
      <vt:lpstr> Inaccurate data   Accurate data</vt:lpstr>
      <vt:lpstr> Inaccurate data   Accurate data</vt:lpstr>
      <vt:lpstr>PowerPoint Presentation</vt:lpstr>
      <vt:lpstr>Barely enough data</vt:lpstr>
      <vt:lpstr>PowerPoint Presentation</vt:lpstr>
      <vt:lpstr>Vague questions      vs.      Sharp questions</vt:lpstr>
      <vt:lpstr>Turn your data into a picture. </vt:lpstr>
      <vt:lpstr>Mystery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can only answer five questions.  </vt:lpstr>
      <vt:lpstr>PowerPoint Presentation</vt:lpstr>
      <vt:lpstr>How much / how many?</vt:lpstr>
      <vt:lpstr>Which category?</vt:lpstr>
      <vt:lpstr>Which groups?</vt:lpstr>
      <vt:lpstr>Is this weird?</vt:lpstr>
      <vt:lpstr>Which action?</vt:lpstr>
      <vt:lpstr>Machine learning is simple.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Congratulations!</vt:lpstr>
      <vt:lpstr>There are lots of right ways to do it.  </vt:lpstr>
      <vt:lpstr>Cheat sheet</vt:lpstr>
      <vt:lpstr>Cheat sheet</vt:lpstr>
      <vt:lpstr>Cheat sheet</vt:lpstr>
      <vt:lpstr>Cheat sheet</vt:lpstr>
      <vt:lpstr>Cheat sheet</vt:lpstr>
      <vt:lpstr>You can make other people do your work for you.  </vt:lpstr>
      <vt:lpstr>Gallery</vt:lpstr>
      <vt:lpstr>PowerPoint Presentation</vt:lpstr>
      <vt:lpstr>PowerPoint Presentation</vt:lpstr>
      <vt:lpstr>PowerPoint Presentation</vt:lpstr>
      <vt:lpstr>PowerPoint Presentation</vt:lpstr>
      <vt:lpstr>Secrets of data science revealed</vt:lpstr>
      <vt:lpstr>Secrets of data science revealed</vt:lpstr>
      <vt:lpstr>Secrets of data science revealed</vt:lpstr>
      <vt:lpstr>Secrets of data science revealed</vt:lpstr>
      <vt:lpstr>Secrets of data science revealed</vt:lpstr>
      <vt:lpstr>Secrets of data science revealed</vt:lpstr>
      <vt:lpstr>Secrets of data science revealed</vt:lpstr>
      <vt:lpstr>Resources</vt:lpstr>
      <vt:lpstr>Thanks for listening!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Brandon Rohrer</cp:lastModifiedBy>
  <cp:revision>96</cp:revision>
  <dcterms:created xsi:type="dcterms:W3CDTF">2015-10-21T21:04:06Z</dcterms:created>
  <dcterms:modified xsi:type="dcterms:W3CDTF">2015-11-25T18:37:02Z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